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24377650" cy="13716000"/>
  <p:notesSz cx="6858000" cy="9144000"/>
  <p:embeddedFontLst>
    <p:embeddedFont>
      <p:font typeface="Amatic SC" panose="00000500000000000000" pitchFamily="2" charset="-79"/>
      <p:regular r:id="rId21"/>
      <p:bold r:id="rId22"/>
    </p:embeddedFont>
    <p:embeddedFont>
      <p:font typeface="Calibri" panose="020F0502020204030204" pitchFamily="34" charset="0"/>
      <p:regular r:id="rId23"/>
      <p:bold r:id="rId24"/>
      <p:italic r:id="rId25"/>
      <p:boldItalic r:id="rId26"/>
    </p:embeddedFont>
    <p:embeddedFont>
      <p:font typeface="Helvetica Neue" panose="020B0604020202020204" charset="0"/>
      <p:regular r:id="rId27"/>
      <p:bold r:id="rId28"/>
      <p:italic r:id="rId29"/>
      <p:boldItalic r:id="rId30"/>
    </p:embeddedFont>
    <p:embeddedFont>
      <p:font typeface="Inconsolata" panose="020B0604020202020204" charset="0"/>
      <p:regular r:id="rId31"/>
      <p:bold r:id="rId32"/>
    </p:embeddedFont>
    <p:embeddedFont>
      <p:font typeface="Lato Light" panose="020B0604020202020204" charset="0"/>
      <p:regular r:id="rId33"/>
      <p:bold r:id="rId34"/>
      <p:italic r:id="rId35"/>
      <p:boldItalic r:id="rId36"/>
    </p:embeddedFont>
    <p:embeddedFont>
      <p:font typeface="Poppins" panose="020B0604020202020204" charset="0"/>
      <p:regular r:id="rId37"/>
      <p:bold r:id="rId38"/>
      <p:italic r:id="rId39"/>
      <p:boldItalic r:id="rId40"/>
    </p:embeddedFont>
    <p:embeddedFont>
      <p:font typeface="Poppins Medium"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Black" panose="02000000000000000000" pitchFamily="2" charset="0"/>
      <p:bold r:id="rId49"/>
      <p:boldItalic r:id="rId50"/>
    </p:embeddedFont>
    <p:embeddedFont>
      <p:font typeface="Roboto Light"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
      <p:font typeface="Roboto Thin"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48F1DC-14A0-4461-8006-A8A40A9AE56A}">
  <a:tblStyle styleId="{BC48F1DC-14A0-4461-8006-A8A40A9AE5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834" y="96"/>
      </p:cViewPr>
      <p:guideLst>
        <p:guide pos="958"/>
        <p:guide orient="horz" pos="8160"/>
        <p:guide orient="horz" pos="480"/>
        <p:guide pos="14398"/>
        <p:guide orient="horz" pos="2896"/>
        <p:guide orient="horz" pos="24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9.fntdata"/><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4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3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6.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8bda237455_4_333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8bd883d690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8bda237455_0_1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6400">
                <a:latin typeface="Roboto Medium"/>
                <a:ea typeface="Roboto Medium"/>
                <a:cs typeface="Roboto Medium"/>
                <a:sym typeface="Roboto Medium"/>
              </a:rPr>
              <a:t>Chris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bda237455_4_33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bda237455_4_3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8bd883d690_0_6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8bd883d690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system health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2" name="Google Shape;233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8bda237455_4_129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8bda237455_4_12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a237455_4_232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a237455_4_2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Rex Budiwarman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8bda237455_0_24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8bda237455_0_2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8bda237455_4_25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8bda237455_4_2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8bda237455_0_130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8bda237455_0_13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bda237455_0_131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8bda237455_0_1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theme" Target="../theme/theme4.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wp-plugins/wp-password-policy-manager"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45.jp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ots/wp-password-bcrypt.git"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docs.ansible.com/ansible/latest/modules/firewalld_module.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7.xml"/><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731377" y="4318542"/>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28" name="Google Shape;2328;p136"/>
          <p:cNvSpPr txBox="1"/>
          <p:nvPr/>
        </p:nvSpPr>
        <p:spPr>
          <a:xfrm>
            <a:off x="1916375" y="7509775"/>
            <a:ext cx="205059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a:latin typeface="Roboto"/>
                <a:ea typeface="Roboto"/>
                <a:cs typeface="Roboto"/>
                <a:sym typeface="Roboto"/>
              </a:rPr>
              <a:t>Arthur Kasozi, Aloysius </a:t>
            </a:r>
            <a:r>
              <a:rPr lang="en-US" sz="6000">
                <a:solidFill>
                  <a:schemeClr val="dk1"/>
                </a:solidFill>
                <a:latin typeface="Roboto"/>
                <a:ea typeface="Roboto"/>
                <a:cs typeface="Roboto"/>
                <a:sym typeface="Roboto"/>
              </a:rPr>
              <a:t>Lloyd, </a:t>
            </a:r>
            <a:r>
              <a:rPr lang="en-US" sz="6000">
                <a:latin typeface="Roboto"/>
                <a:ea typeface="Roboto"/>
                <a:cs typeface="Roboto"/>
                <a:sym typeface="Roboto"/>
              </a:rPr>
              <a:t>Chris Allen, </a:t>
            </a:r>
            <a:r>
              <a:rPr lang="en-US" sz="6000">
                <a:solidFill>
                  <a:schemeClr val="dk1"/>
                </a:solidFill>
                <a:latin typeface="Roboto"/>
                <a:ea typeface="Roboto"/>
                <a:cs typeface="Roboto"/>
                <a:sym typeface="Roboto"/>
              </a:rPr>
              <a:t>Clayton Smith,</a:t>
            </a:r>
            <a:r>
              <a:rPr lang="en-US" sz="6000">
                <a:latin typeface="Roboto"/>
                <a:ea typeface="Roboto"/>
                <a:cs typeface="Roboto"/>
                <a:sym typeface="Roboto"/>
              </a:rPr>
              <a:t> Mathew Wrona, Rex Budiwarman , Rolland Emeana, and Saif Patel </a:t>
            </a:r>
            <a:endParaRPr sz="6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0"/>
        <p:cNvGrpSpPr/>
        <p:nvPr/>
      </p:nvGrpSpPr>
      <p:grpSpPr>
        <a:xfrm>
          <a:off x="0" y="0"/>
          <a:ext cx="0" cy="0"/>
          <a:chOff x="0" y="0"/>
          <a:chExt cx="0" cy="0"/>
        </a:xfrm>
      </p:grpSpPr>
      <p:pic>
        <p:nvPicPr>
          <p:cNvPr id="2401" name="Google Shape;2401;p145"/>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02" name="Google Shape;2402;p145"/>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03" name="Google Shape;2403;p145"/>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10</a:t>
            </a:fld>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146"/>
          <p:cNvSpPr txBox="1">
            <a:spLocks noGrp="1"/>
          </p:cNvSpPr>
          <p:nvPr>
            <p:ph type="title"/>
          </p:nvPr>
        </p:nvSpPr>
        <p:spPr>
          <a:xfrm>
            <a:off x="-32800" y="0"/>
            <a:ext cx="24524400" cy="22953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Enumeration in wordpress on Target 1</a:t>
            </a:r>
            <a:endParaRPr b="1">
              <a:latin typeface="Roboto"/>
              <a:ea typeface="Roboto"/>
              <a:cs typeface="Roboto"/>
              <a:sym typeface="Roboto"/>
            </a:endParaRPr>
          </a:p>
        </p:txBody>
      </p:sp>
      <p:sp>
        <p:nvSpPr>
          <p:cNvPr id="2409" name="Google Shape;2409;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0" name="Google Shape;2410;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To stop user enumeration in word press, we have to do 2 things</a:t>
            </a:r>
            <a:endParaRPr sz="4400">
              <a:solidFill>
                <a:schemeClr val="dk1"/>
              </a:solidFill>
            </a:endParaRPr>
          </a:p>
          <a:p>
            <a:pPr marL="457200" lvl="0" indent="-508000" algn="l" rtl="0">
              <a:lnSpc>
                <a:spcPct val="115000"/>
              </a:lnSpc>
              <a:spcBef>
                <a:spcPts val="1200"/>
              </a:spcBef>
              <a:spcAft>
                <a:spcPts val="0"/>
              </a:spcAft>
              <a:buClr>
                <a:schemeClr val="dk1"/>
              </a:buClr>
              <a:buSzPts val="4400"/>
              <a:buAutoNum type="arabicPeriod"/>
            </a:pPr>
            <a:r>
              <a:rPr lang="en-US" sz="4400">
                <a:solidFill>
                  <a:schemeClr val="dk1"/>
                </a:solidFill>
              </a:rPr>
              <a:t>Disable the scans; This is done by adding a code snippet to the theme’s function.php file and (or) the site’s root.htaccess file </a:t>
            </a: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0"/>
              </a:spcAft>
              <a:buNone/>
            </a:pPr>
            <a:endParaRPr sz="4400">
              <a:solidFill>
                <a:schemeClr val="dk1"/>
              </a:solidFill>
            </a:endParaRPr>
          </a:p>
          <a:p>
            <a:pPr marL="457200" lvl="0" indent="-508000" algn="l" rtl="0">
              <a:lnSpc>
                <a:spcPct val="115000"/>
              </a:lnSpc>
              <a:spcBef>
                <a:spcPts val="1200"/>
              </a:spcBef>
              <a:spcAft>
                <a:spcPts val="0"/>
              </a:spcAft>
              <a:buClr>
                <a:schemeClr val="dk1"/>
              </a:buClr>
              <a:buSzPts val="4400"/>
              <a:buAutoNum type="arabicPeriod"/>
            </a:pPr>
            <a:r>
              <a:rPr lang="en-US" sz="4400">
                <a:solidFill>
                  <a:schemeClr val="dk1"/>
                </a:solidFill>
              </a:rPr>
              <a:t>We Need to make sure the theme does not display the login user names  by changing all user displays to anything other than the login name, making sure any author/user template tags are not displayed and disabling author/user archive entities if they are not needed</a:t>
            </a:r>
            <a:endParaRPr sz="4400">
              <a:solidFill>
                <a:schemeClr val="dk1"/>
              </a:solidFill>
            </a:endParaRPr>
          </a:p>
          <a:p>
            <a:pPr marL="457200" lvl="0" indent="0" algn="l" rtl="0">
              <a:lnSpc>
                <a:spcPct val="115000"/>
              </a:lnSpc>
              <a:spcBef>
                <a:spcPts val="1200"/>
              </a:spcBef>
              <a:spcAft>
                <a:spcPts val="0"/>
              </a:spcAft>
              <a:buNone/>
            </a:pPr>
            <a:endParaRPr sz="4400">
              <a:solidFill>
                <a:schemeClr val="dk1"/>
              </a:solidFill>
            </a:endParaRPr>
          </a:p>
          <a:p>
            <a:pPr marL="0" lvl="0" indent="0" algn="l" rtl="0">
              <a:lnSpc>
                <a:spcPct val="115000"/>
              </a:lnSpc>
              <a:spcBef>
                <a:spcPts val="1200"/>
              </a:spcBef>
              <a:spcAft>
                <a:spcPts val="1200"/>
              </a:spcAft>
              <a:buNone/>
            </a:pPr>
            <a:endParaRPr sz="4400">
              <a:solidFill>
                <a:schemeClr val="dk1"/>
              </a:solidFill>
            </a:endParaRPr>
          </a:p>
        </p:txBody>
      </p:sp>
      <p:pic>
        <p:nvPicPr>
          <p:cNvPr id="2411" name="Google Shape;2411;p146"/>
          <p:cNvPicPr preferRelativeResize="0"/>
          <p:nvPr/>
        </p:nvPicPr>
        <p:blipFill>
          <a:blip r:embed="rId3">
            <a:alphaModFix/>
          </a:blip>
          <a:stretch>
            <a:fillRect/>
          </a:stretch>
        </p:blipFill>
        <p:spPr>
          <a:xfrm>
            <a:off x="4750800" y="4789100"/>
            <a:ext cx="12834799" cy="3564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Hardening Against Dictionary Attacks on Target 1 </a:t>
            </a:r>
            <a:endParaRPr b="1">
              <a:latin typeface="Roboto"/>
              <a:ea typeface="Roboto"/>
              <a:cs typeface="Roboto"/>
              <a:sym typeface="Roboto"/>
            </a:endParaRPr>
          </a:p>
        </p:txBody>
      </p:sp>
      <p:sp>
        <p:nvSpPr>
          <p:cNvPr id="2417" name="Google Shape;2417;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18" name="Google Shape;2418;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406400" lvl="0" indent="0" algn="l" rtl="0">
              <a:lnSpc>
                <a:spcPct val="115000"/>
              </a:lnSpc>
              <a:spcBef>
                <a:spcPts val="1000"/>
              </a:spcBef>
              <a:spcAft>
                <a:spcPts val="0"/>
              </a:spcAft>
              <a:buClr>
                <a:schemeClr val="dk1"/>
              </a:buClr>
              <a:buSzPts val="1100"/>
              <a:buFont typeface="Arial"/>
              <a:buNone/>
            </a:pPr>
            <a:r>
              <a:rPr lang="en-US" sz="3600">
                <a:solidFill>
                  <a:schemeClr val="dk1"/>
                </a:solidFill>
              </a:rPr>
              <a:t>Use the command “git clone</a:t>
            </a:r>
            <a:r>
              <a:rPr lang="en-US" sz="3600">
                <a:solidFill>
                  <a:schemeClr val="dk1"/>
                </a:solidFill>
                <a:uFill>
                  <a:noFill/>
                </a:uFill>
                <a:hlinkClick r:id="rId3">
                  <a:extLst>
                    <a:ext uri="{A12FA001-AC4F-418D-AE19-62706E023703}">
                      <ahyp:hlinkClr xmlns:ahyp="http://schemas.microsoft.com/office/drawing/2018/hyperlinkcolor" val="tx"/>
                    </a:ext>
                  </a:extLst>
                </a:hlinkClick>
              </a:rPr>
              <a:t> </a:t>
            </a:r>
            <a:r>
              <a:rPr lang="en-US" sz="3600" u="sng">
                <a:solidFill>
                  <a:schemeClr val="hlink"/>
                </a:solidFill>
                <a:hlinkClick r:id="rId3"/>
              </a:rPr>
              <a:t>https://github.com/wp-plugins/wp-password-policy-manager</a:t>
            </a:r>
            <a:r>
              <a:rPr lang="en-US" sz="3600">
                <a:solidFill>
                  <a:schemeClr val="dk1"/>
                </a:solidFill>
              </a:rPr>
              <a:t>” while inside the /wp-content/plugins/ directory.</a:t>
            </a:r>
            <a:endParaRPr sz="3600">
              <a:solidFill>
                <a:schemeClr val="dk1"/>
              </a:solidFill>
            </a:endParaRPr>
          </a:p>
          <a:p>
            <a:pPr marL="406400" lvl="0" indent="0" algn="l" rtl="0">
              <a:lnSpc>
                <a:spcPct val="115000"/>
              </a:lnSpc>
              <a:spcBef>
                <a:spcPts val="1000"/>
              </a:spcBef>
              <a:spcAft>
                <a:spcPts val="0"/>
              </a:spcAft>
              <a:buNone/>
            </a:pPr>
            <a:endParaRPr sz="3600">
              <a:solidFill>
                <a:schemeClr val="dk1"/>
              </a:solidFill>
            </a:endParaRPr>
          </a:p>
          <a:p>
            <a:pPr marL="406400" lvl="0" indent="0" algn="l" rtl="0">
              <a:lnSpc>
                <a:spcPct val="115000"/>
              </a:lnSpc>
              <a:spcBef>
                <a:spcPts val="1000"/>
              </a:spcBef>
              <a:spcAft>
                <a:spcPts val="0"/>
              </a:spcAft>
              <a:buClr>
                <a:schemeClr val="dk1"/>
              </a:buClr>
              <a:buSzPts val="1100"/>
              <a:buFont typeface="Arial"/>
              <a:buNone/>
            </a:pPr>
            <a:r>
              <a:rPr lang="en-US" sz="3600">
                <a:solidFill>
                  <a:schemeClr val="dk1"/>
                </a:solidFill>
              </a:rPr>
              <a:t>This installs a password manager that will allow for further customization of password policies including password length, case sensitivity, digit policy, character policy, password expiry time, etc.</a:t>
            </a:r>
            <a:endParaRPr sz="3600">
              <a:solidFill>
                <a:schemeClr val="dk1"/>
              </a:solidFill>
            </a:endParaRPr>
          </a:p>
          <a:p>
            <a:pPr marL="406400" lvl="0" indent="0" algn="l" rtl="0">
              <a:lnSpc>
                <a:spcPct val="115000"/>
              </a:lnSpc>
              <a:spcBef>
                <a:spcPts val="1000"/>
              </a:spcBef>
              <a:spcAft>
                <a:spcPts val="0"/>
              </a:spcAft>
              <a:buClr>
                <a:schemeClr val="dk1"/>
              </a:buClr>
              <a:buSzPts val="1100"/>
              <a:buFont typeface="Arial"/>
              <a:buNone/>
            </a:pPr>
            <a:r>
              <a:rPr lang="en-US" sz="3600">
                <a:solidFill>
                  <a:schemeClr val="dk1"/>
                </a:solidFill>
              </a:rPr>
              <a:t>The key to slowing down dictionary attacks is to ensure user credentials are difficult to guess and this plugin will make it easier to govern what kinds of passwords can be created.</a:t>
            </a:r>
            <a:endParaRPr sz="3600">
              <a:solidFill>
                <a:schemeClr val="dk1"/>
              </a:solidFill>
            </a:endParaRPr>
          </a:p>
          <a:p>
            <a:pPr marL="457200" lvl="0" indent="0" algn="l" rtl="0">
              <a:lnSpc>
                <a:spcPct val="115000"/>
              </a:lnSpc>
              <a:spcBef>
                <a:spcPts val="0"/>
              </a:spcBef>
              <a:spcAft>
                <a:spcPts val="0"/>
              </a:spcAft>
              <a:buNone/>
            </a:pPr>
            <a:endParaRPr sz="3600">
              <a:solidFill>
                <a:schemeClr val="dk1"/>
              </a:solidFill>
            </a:endParaRPr>
          </a:p>
          <a:p>
            <a:pPr marL="457200" lvl="0" indent="0" algn="l" rtl="0">
              <a:lnSpc>
                <a:spcPct val="115000"/>
              </a:lnSpc>
              <a:spcBef>
                <a:spcPts val="0"/>
              </a:spcBef>
              <a:spcAft>
                <a:spcPts val="1000"/>
              </a:spcAft>
              <a:buNone/>
            </a:pPr>
            <a:endParaRPr sz="4400">
              <a:solidFill>
                <a:schemeClr val="dk1"/>
              </a:solidFill>
            </a:endParaRPr>
          </a:p>
        </p:txBody>
      </p:sp>
      <p:pic>
        <p:nvPicPr>
          <p:cNvPr id="2419" name="Google Shape;2419;p147"/>
          <p:cNvPicPr preferRelativeResize="0"/>
          <p:nvPr/>
        </p:nvPicPr>
        <p:blipFill>
          <a:blip r:embed="rId4">
            <a:alphaModFix/>
          </a:blip>
          <a:stretch>
            <a:fillRect/>
          </a:stretch>
        </p:blipFill>
        <p:spPr>
          <a:xfrm>
            <a:off x="2343637" y="7449012"/>
            <a:ext cx="19662300" cy="533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b="1">
                <a:latin typeface="Roboto"/>
                <a:ea typeface="Roboto"/>
                <a:cs typeface="Roboto"/>
                <a:sym typeface="Roboto"/>
              </a:rPr>
              <a:t>Hardening Against </a:t>
            </a:r>
            <a:r>
              <a:rPr lang="en-US" b="1">
                <a:solidFill>
                  <a:schemeClr val="dk1"/>
                </a:solidFill>
                <a:latin typeface="Roboto"/>
                <a:ea typeface="Roboto"/>
                <a:cs typeface="Roboto"/>
                <a:sym typeface="Roboto"/>
              </a:rPr>
              <a:t>Weak Cryptographic Hash </a:t>
            </a:r>
            <a:r>
              <a:rPr lang="en-US" b="1">
                <a:latin typeface="Roboto"/>
                <a:ea typeface="Roboto"/>
                <a:cs typeface="Roboto"/>
                <a:sym typeface="Roboto"/>
              </a:rPr>
              <a:t>on Target 1</a:t>
            </a:r>
            <a:endParaRPr b="1">
              <a:latin typeface="Roboto"/>
              <a:ea typeface="Roboto"/>
              <a:cs typeface="Roboto"/>
              <a:sym typeface="Roboto"/>
            </a:endParaRPr>
          </a:p>
        </p:txBody>
      </p:sp>
      <p:sp>
        <p:nvSpPr>
          <p:cNvPr id="2425" name="Google Shape;2425;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6" name="Google Shape;2426;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4400">
                <a:solidFill>
                  <a:schemeClr val="dk1"/>
                </a:solidFill>
              </a:rPr>
              <a:t>Wordpress by default uses a Salted MD5 encryption scheme. MD5, even with salting is easily crackable once the contents of ‘wp_users’ table are exposed. </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To prevent this, the recommendation is to switch to a more robust encryption scheme such as bcrypt.</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bcrypt would be perfect because it is the most computationally expensive algorithm out of the three that wordpress natively supports. This means that it would take a long time to crack a hash.</a:t>
            </a:r>
            <a:endParaRPr sz="44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4400">
                <a:solidFill>
                  <a:schemeClr val="dk1"/>
                </a:solidFill>
              </a:rPr>
              <a:t>Install the plugin wp-bcrypt.</a:t>
            </a:r>
            <a:endParaRPr sz="4400">
              <a:solidFill>
                <a:schemeClr val="dk1"/>
              </a:solidFill>
            </a:endParaRPr>
          </a:p>
          <a:p>
            <a:pPr marL="1371600" lvl="0" indent="0" algn="l" rtl="0">
              <a:spcBef>
                <a:spcPts val="1200"/>
              </a:spcBef>
              <a:spcAft>
                <a:spcPts val="0"/>
              </a:spcAft>
              <a:buNone/>
            </a:pPr>
            <a:r>
              <a:rPr lang="en-US" sz="4400" i="1">
                <a:solidFill>
                  <a:schemeClr val="dk1"/>
                </a:solidFill>
              </a:rPr>
              <a:t>Command to install:</a:t>
            </a:r>
            <a:endParaRPr sz="4400" i="1">
              <a:solidFill>
                <a:schemeClr val="dk1"/>
              </a:solidFill>
            </a:endParaRPr>
          </a:p>
          <a:p>
            <a:pPr marL="1371600" lvl="0" indent="0" algn="l" rtl="0">
              <a:spcBef>
                <a:spcPts val="1200"/>
              </a:spcBef>
              <a:spcAft>
                <a:spcPts val="0"/>
              </a:spcAft>
              <a:buNone/>
            </a:pPr>
            <a:r>
              <a:rPr lang="en-US" sz="4400" i="1">
                <a:solidFill>
                  <a:schemeClr val="dk1"/>
                </a:solidFill>
              </a:rPr>
              <a:t>git init </a:t>
            </a:r>
            <a:endParaRPr sz="4400" i="1">
              <a:solidFill>
                <a:schemeClr val="dk1"/>
              </a:solidFill>
            </a:endParaRPr>
          </a:p>
          <a:p>
            <a:pPr marL="1371600" lvl="0" indent="0" algn="l" rtl="0">
              <a:spcBef>
                <a:spcPts val="1200"/>
              </a:spcBef>
              <a:spcAft>
                <a:spcPts val="0"/>
              </a:spcAft>
              <a:buNone/>
            </a:pPr>
            <a:r>
              <a:rPr lang="en-US" sz="4400" i="1">
                <a:solidFill>
                  <a:schemeClr val="dk1"/>
                </a:solidFill>
              </a:rPr>
              <a:t>git pull </a:t>
            </a:r>
            <a:r>
              <a:rPr lang="en-US" sz="4400" i="1" u="sng">
                <a:solidFill>
                  <a:schemeClr val="hlink"/>
                </a:solidFill>
                <a:hlinkClick r:id="rId3"/>
              </a:rPr>
              <a:t>https://github.com/roots/wp-password-bcrypt.git</a:t>
            </a:r>
            <a:endParaRPr sz="4400" i="1">
              <a:solidFill>
                <a:schemeClr val="dk1"/>
              </a:solidFill>
            </a:endParaRPr>
          </a:p>
          <a:p>
            <a:pPr marL="1371600" lvl="0" indent="0" algn="l" rtl="0">
              <a:spcBef>
                <a:spcPts val="1200"/>
              </a:spcBef>
              <a:spcAft>
                <a:spcPts val="0"/>
              </a:spcAft>
              <a:buNone/>
            </a:pPr>
            <a:r>
              <a:rPr lang="en-US" sz="4400" i="1">
                <a:solidFill>
                  <a:schemeClr val="dk1"/>
                </a:solidFill>
              </a:rPr>
              <a:t>cp </a:t>
            </a:r>
            <a:r>
              <a:rPr lang="en-US" sz="4400">
                <a:solidFill>
                  <a:schemeClr val="dk1"/>
                </a:solidFill>
              </a:rPr>
              <a:t>wp-password-bcrypt.php var/www/html/wordpress/wp-content/mu-plugin</a:t>
            </a:r>
            <a:endParaRPr sz="4400" i="1">
              <a:solidFill>
                <a:schemeClr val="dk1"/>
              </a:solidFill>
            </a:endParaRPr>
          </a:p>
          <a:p>
            <a:pPr marL="1371600" lvl="0" indent="0" algn="l" rtl="0">
              <a:spcBef>
                <a:spcPts val="1200"/>
              </a:spcBef>
              <a:spcAft>
                <a:spcPts val="1200"/>
              </a:spcAft>
              <a:buNone/>
            </a:pPr>
            <a:endParaRPr sz="4400" i="1">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pic>
        <p:nvPicPr>
          <p:cNvPr id="2431" name="Google Shape;2431;p149"/>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32" name="Google Shape;2432;p149"/>
          <p:cNvSpPr txBox="1">
            <a:spLocks noGrp="1"/>
          </p:cNvSpPr>
          <p:nvPr>
            <p:ph type="title"/>
          </p:nvPr>
        </p:nvSpPr>
        <p:spPr>
          <a:xfrm>
            <a:off x="731280" y="5711450"/>
            <a:ext cx="22914900" cy="23697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Implementing Patches</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33" name="Google Shape;2433;p14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14</a:t>
            </a:fld>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50"/>
          <p:cNvSpPr txBox="1">
            <a:spLocks noGrp="1"/>
          </p:cNvSpPr>
          <p:nvPr>
            <p:ph type="title"/>
          </p:nvPr>
        </p:nvSpPr>
        <p:spPr>
          <a:xfrm>
            <a:off x="-46766" y="5040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Implementing Patches with Ansible</a:t>
            </a:r>
            <a:endParaRPr b="1">
              <a:latin typeface="Roboto"/>
              <a:ea typeface="Roboto"/>
              <a:cs typeface="Roboto"/>
              <a:sym typeface="Roboto"/>
            </a:endParaRPr>
          </a:p>
        </p:txBody>
      </p:sp>
      <p:sp>
        <p:nvSpPr>
          <p:cNvPr id="2439" name="Google Shape;2439;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40" name="Google Shape;2440;p150"/>
          <p:cNvSpPr txBox="1">
            <a:spLocks noGrp="1"/>
          </p:cNvSpPr>
          <p:nvPr>
            <p:ph type="body" idx="3"/>
          </p:nvPr>
        </p:nvSpPr>
        <p:spPr>
          <a:xfrm>
            <a:off x="0" y="1473600"/>
            <a:ext cx="24274500" cy="120276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endParaRPr sz="4000">
              <a:solidFill>
                <a:schemeClr val="dk1"/>
              </a:solidFill>
            </a:endParaRPr>
          </a:p>
          <a:p>
            <a:pPr marL="0" lvl="0" indent="0" algn="l" rtl="0">
              <a:spcBef>
                <a:spcPts val="1200"/>
              </a:spcBef>
              <a:spcAft>
                <a:spcPts val="0"/>
              </a:spcAft>
              <a:buNone/>
            </a:pPr>
            <a:endParaRPr sz="4000">
              <a:solidFill>
                <a:schemeClr val="dk1"/>
              </a:solidFill>
            </a:endParaRPr>
          </a:p>
          <a:p>
            <a:pPr marL="0" lvl="0" indent="0" algn="l" rtl="0">
              <a:spcBef>
                <a:spcPts val="1200"/>
              </a:spcBef>
              <a:spcAft>
                <a:spcPts val="1200"/>
              </a:spcAft>
              <a:buNone/>
            </a:pPr>
            <a:endParaRPr sz="4400">
              <a:solidFill>
                <a:schemeClr val="dk1"/>
              </a:solidFill>
            </a:endParaRPr>
          </a:p>
        </p:txBody>
      </p:sp>
      <p:pic>
        <p:nvPicPr>
          <p:cNvPr id="2441" name="Google Shape;2441;p150"/>
          <p:cNvPicPr preferRelativeResize="0"/>
          <p:nvPr/>
        </p:nvPicPr>
        <p:blipFill>
          <a:blip r:embed="rId3">
            <a:alphaModFix/>
          </a:blip>
          <a:stretch>
            <a:fillRect/>
          </a:stretch>
        </p:blipFill>
        <p:spPr>
          <a:xfrm>
            <a:off x="4116425" y="7212750"/>
            <a:ext cx="5111600" cy="6051425"/>
          </a:xfrm>
          <a:prstGeom prst="rect">
            <a:avLst/>
          </a:prstGeom>
          <a:noFill/>
          <a:ln>
            <a:noFill/>
          </a:ln>
        </p:spPr>
      </p:pic>
      <p:sp>
        <p:nvSpPr>
          <p:cNvPr id="2442" name="Google Shape;2442;p150"/>
          <p:cNvSpPr txBox="1"/>
          <p:nvPr/>
        </p:nvSpPr>
        <p:spPr>
          <a:xfrm>
            <a:off x="296025" y="4677250"/>
            <a:ext cx="93939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rgbClr val="141414"/>
                </a:solidFill>
                <a:highlight>
                  <a:srgbClr val="FFFFFF"/>
                </a:highlight>
                <a:latin typeface="Roboto"/>
                <a:ea typeface="Roboto"/>
                <a:cs typeface="Roboto"/>
                <a:sym typeface="Roboto"/>
              </a:rPr>
              <a:t>2. Configure the SSH service to the internal zone and establish a list of allowed networks. Ansible makes this simple with the </a:t>
            </a:r>
            <a:r>
              <a:rPr lang="en-US" sz="4000">
                <a:solidFill>
                  <a:srgbClr val="0066CC"/>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firewalld module</a:t>
            </a:r>
            <a:r>
              <a:rPr lang="en-US" sz="4000">
                <a:solidFill>
                  <a:srgbClr val="141414"/>
                </a:solidFill>
                <a:highlight>
                  <a:srgbClr val="FFFFFF"/>
                </a:highlight>
                <a:latin typeface="Roboto"/>
                <a:ea typeface="Roboto"/>
                <a:cs typeface="Roboto"/>
                <a:sym typeface="Roboto"/>
              </a:rPr>
              <a:t>. Here is an example:</a:t>
            </a:r>
            <a:endParaRPr sz="4000">
              <a:latin typeface="Roboto"/>
              <a:ea typeface="Roboto"/>
              <a:cs typeface="Roboto"/>
              <a:sym typeface="Roboto"/>
            </a:endParaRPr>
          </a:p>
        </p:txBody>
      </p:sp>
      <p:pic>
        <p:nvPicPr>
          <p:cNvPr id="2443" name="Google Shape;2443;p150"/>
          <p:cNvPicPr preferRelativeResize="0"/>
          <p:nvPr/>
        </p:nvPicPr>
        <p:blipFill>
          <a:blip r:embed="rId5">
            <a:alphaModFix/>
          </a:blip>
          <a:stretch>
            <a:fillRect/>
          </a:stretch>
        </p:blipFill>
        <p:spPr>
          <a:xfrm>
            <a:off x="15141975" y="6409449"/>
            <a:ext cx="8418524" cy="6524875"/>
          </a:xfrm>
          <a:prstGeom prst="rect">
            <a:avLst/>
          </a:prstGeom>
          <a:noFill/>
          <a:ln>
            <a:noFill/>
          </a:ln>
        </p:spPr>
      </p:pic>
      <p:sp>
        <p:nvSpPr>
          <p:cNvPr id="2444" name="Google Shape;2444;p150"/>
          <p:cNvSpPr txBox="1"/>
          <p:nvPr/>
        </p:nvSpPr>
        <p:spPr>
          <a:xfrm>
            <a:off x="296025" y="1874875"/>
            <a:ext cx="10597800" cy="1416000"/>
          </a:xfrm>
          <a:prstGeom prst="rect">
            <a:avLst/>
          </a:prstGeom>
          <a:noFill/>
          <a:ln>
            <a:noFill/>
          </a:ln>
        </p:spPr>
        <p:txBody>
          <a:bodyPr spcFirstLastPara="1" wrap="square" lIns="91425" tIns="91425" rIns="91425" bIns="91425" anchor="t" anchorCtr="0">
            <a:spAutoFit/>
          </a:bodyPr>
          <a:lstStyle/>
          <a:p>
            <a:pPr marL="457200" lvl="0" indent="-482600" algn="l" rtl="0">
              <a:spcBef>
                <a:spcPts val="0"/>
              </a:spcBef>
              <a:spcAft>
                <a:spcPts val="0"/>
              </a:spcAft>
              <a:buClr>
                <a:schemeClr val="dk1"/>
              </a:buClr>
              <a:buSzPts val="4000"/>
              <a:buFont typeface="Roboto"/>
              <a:buAutoNum type="arabicPeriod"/>
            </a:pPr>
            <a:r>
              <a:rPr lang="en-US" sz="4000">
                <a:solidFill>
                  <a:schemeClr val="dk1"/>
                </a:solidFill>
                <a:latin typeface="Roboto"/>
                <a:ea typeface="Roboto"/>
                <a:cs typeface="Roboto"/>
                <a:sym typeface="Roboto"/>
              </a:rPr>
              <a:t>Chron jobs will be utilized to regularly and automatically issue system wide updates. </a:t>
            </a:r>
            <a:endParaRPr/>
          </a:p>
        </p:txBody>
      </p:sp>
      <p:sp>
        <p:nvSpPr>
          <p:cNvPr id="2445" name="Google Shape;2445;p150"/>
          <p:cNvSpPr txBox="1"/>
          <p:nvPr/>
        </p:nvSpPr>
        <p:spPr>
          <a:xfrm>
            <a:off x="10893825" y="2029750"/>
            <a:ext cx="5356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US" sz="4000">
                <a:solidFill>
                  <a:schemeClr val="dk1"/>
                </a:solidFill>
                <a:latin typeface="Roboto"/>
                <a:ea typeface="Roboto"/>
                <a:cs typeface="Roboto"/>
                <a:sym typeface="Roboto"/>
              </a:rPr>
              <a:t> 3. Disable unused add-ons and unnecessary services:</a:t>
            </a:r>
            <a:endParaRPr/>
          </a:p>
        </p:txBody>
      </p:sp>
      <p:pic>
        <p:nvPicPr>
          <p:cNvPr id="2446" name="Google Shape;2446;p150"/>
          <p:cNvPicPr preferRelativeResize="0"/>
          <p:nvPr/>
        </p:nvPicPr>
        <p:blipFill>
          <a:blip r:embed="rId6">
            <a:alphaModFix/>
          </a:blip>
          <a:stretch>
            <a:fillRect/>
          </a:stretch>
        </p:blipFill>
        <p:spPr>
          <a:xfrm>
            <a:off x="1079525" y="3290875"/>
            <a:ext cx="4702748" cy="1423200"/>
          </a:xfrm>
          <a:prstGeom prst="rect">
            <a:avLst/>
          </a:prstGeom>
          <a:noFill/>
          <a:ln>
            <a:noFill/>
          </a:ln>
        </p:spPr>
      </p:pic>
      <p:pic>
        <p:nvPicPr>
          <p:cNvPr id="2447" name="Google Shape;2447;p150"/>
          <p:cNvPicPr preferRelativeResize="0"/>
          <p:nvPr/>
        </p:nvPicPr>
        <p:blipFill>
          <a:blip r:embed="rId7">
            <a:alphaModFix/>
          </a:blip>
          <a:stretch>
            <a:fillRect/>
          </a:stretch>
        </p:blipFill>
        <p:spPr>
          <a:xfrm>
            <a:off x="513125" y="8278950"/>
            <a:ext cx="3417700" cy="1312400"/>
          </a:xfrm>
          <a:prstGeom prst="rect">
            <a:avLst/>
          </a:prstGeom>
          <a:noFill/>
          <a:ln>
            <a:noFill/>
          </a:ln>
        </p:spPr>
      </p:pic>
      <p:pic>
        <p:nvPicPr>
          <p:cNvPr id="2448" name="Google Shape;2448;p150"/>
          <p:cNvPicPr preferRelativeResize="0"/>
          <p:nvPr/>
        </p:nvPicPr>
        <p:blipFill>
          <a:blip r:embed="rId8">
            <a:alphaModFix/>
          </a:blip>
          <a:stretch>
            <a:fillRect/>
          </a:stretch>
        </p:blipFill>
        <p:spPr>
          <a:xfrm>
            <a:off x="16250050" y="1880375"/>
            <a:ext cx="7396150" cy="4244200"/>
          </a:xfrm>
          <a:prstGeom prst="rect">
            <a:avLst/>
          </a:prstGeom>
          <a:noFill/>
          <a:ln>
            <a:noFill/>
          </a:ln>
        </p:spPr>
      </p:pic>
      <p:sp>
        <p:nvSpPr>
          <p:cNvPr id="2449" name="Google Shape;2449;p150"/>
          <p:cNvSpPr txBox="1"/>
          <p:nvPr/>
        </p:nvSpPr>
        <p:spPr>
          <a:xfrm>
            <a:off x="9571600" y="5111425"/>
            <a:ext cx="5723100" cy="326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t>4. Harden the existing wordpress installation and future installations through role variables on ansible: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5" name="Google Shape;2335;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6" name="Google Shape;2336;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7" name="Google Shape;2337;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8" name="Google Shape;2338;p137"/>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Network Topology &amp; Critical Vulnerabilities</a:t>
            </a:r>
            <a:endParaRPr b="1"/>
          </a:p>
        </p:txBody>
      </p:sp>
      <p:sp>
        <p:nvSpPr>
          <p:cNvPr id="2339" name="Google Shape;2339;p137"/>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Alerts Implemented</a:t>
            </a:r>
            <a:endParaRPr/>
          </a:p>
        </p:txBody>
      </p:sp>
      <p:sp>
        <p:nvSpPr>
          <p:cNvPr id="2340" name="Google Shape;2340;p137"/>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t>Hardening</a:t>
            </a:r>
            <a:endParaRPr/>
          </a:p>
        </p:txBody>
      </p:sp>
      <p:sp>
        <p:nvSpPr>
          <p:cNvPr id="2341" name="Google Shape;2341;p137"/>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pic>
        <p:nvPicPr>
          <p:cNvPr id="2346" name="Google Shape;2346;p138"/>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347" name="Google Shape;2347;p138"/>
          <p:cNvSpPr txBox="1">
            <a:spLocks noGrp="1"/>
          </p:cNvSpPr>
          <p:nvPr>
            <p:ph type="title"/>
          </p:nvPr>
        </p:nvSpPr>
        <p:spPr>
          <a:xfrm>
            <a:off x="731288" y="5165600"/>
            <a:ext cx="22914900" cy="34614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t>Network Topology</a:t>
            </a:r>
            <a:endParaRPr/>
          </a:p>
          <a:p>
            <a:pPr marL="0" lvl="0" indent="0" algn="ctr" rtl="0">
              <a:spcBef>
                <a:spcPts val="0"/>
              </a:spcBef>
              <a:spcAft>
                <a:spcPts val="0"/>
              </a:spcAft>
              <a:buClr>
                <a:schemeClr val="dk1"/>
              </a:buClr>
              <a:buSzPts val="1100"/>
              <a:buFont typeface="Arial"/>
              <a:buNone/>
            </a:pPr>
            <a:r>
              <a:rPr lang="en-US"/>
              <a:t>&amp; Critical Vulnerabilities</a:t>
            </a:r>
            <a:endParaRPr/>
          </a:p>
          <a:p>
            <a:pPr marL="0" lvl="0" indent="0" algn="ctr"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8" name="Google Shape;2348;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marR="0" lvl="0" indent="0" algn="ctr" rtl="0">
              <a:lnSpc>
                <a:spcPct val="100000"/>
              </a:lnSpc>
              <a:spcBef>
                <a:spcPts val="2100"/>
              </a:spcBef>
              <a:spcAft>
                <a:spcPts val="0"/>
              </a:spcAft>
              <a:buNone/>
            </a:pPr>
            <a:r>
              <a:rPr lang="en-US" sz="4800" b="1"/>
              <a:t>[Insert Here]</a:t>
            </a:r>
            <a:endParaRPr sz="4800" b="1"/>
          </a:p>
          <a:p>
            <a:pPr marL="0" lvl="0" indent="0" algn="l" rtl="0">
              <a:spcBef>
                <a:spcPts val="0"/>
              </a:spcBef>
              <a:spcAft>
                <a:spcPts val="0"/>
              </a:spcAft>
              <a:buNone/>
            </a:pPr>
            <a:endParaRPr/>
          </a:p>
          <a:p>
            <a:pPr marL="0" lvl="0" indent="0" algn="l" rtl="0">
              <a:spcBef>
                <a:spcPts val="2100"/>
              </a:spcBef>
              <a:spcAft>
                <a:spcPts val="0"/>
              </a:spcAft>
              <a:buNone/>
            </a:pPr>
            <a:r>
              <a:rPr lang="en-US"/>
              <a:t>Use </a:t>
            </a:r>
            <a:r>
              <a:rPr lang="en-US" u="sng">
                <a:solidFill>
                  <a:schemeClr val="hlink"/>
                </a:solidFill>
                <a:hlinkClick r:id="rId3"/>
              </a:rPr>
              <a:t>draw.io</a:t>
            </a:r>
            <a:r>
              <a:rPr lang="en-US">
                <a:solidFill>
                  <a:schemeClr val="dk1"/>
                </a:solidFill>
              </a:rPr>
              <a:t> to create</a:t>
            </a:r>
            <a:r>
              <a:rPr lang="en-US"/>
              <a:t> a diagram of the network.</a:t>
            </a:r>
            <a:endParaRPr/>
          </a:p>
          <a:p>
            <a:pPr marL="0" lvl="0" indent="0" algn="l" rtl="0">
              <a:spcBef>
                <a:spcPts val="2100"/>
              </a:spcBef>
              <a:spcAft>
                <a:spcPts val="0"/>
              </a:spcAft>
              <a:buClr>
                <a:schemeClr val="dk1"/>
              </a:buClr>
              <a:buSzPts val="2900"/>
              <a:buFont typeface="Arial"/>
              <a:buNone/>
            </a:pPr>
            <a:r>
              <a:rPr lang="en-US"/>
              <a:t>Add your diagram to this slide and fill out the data in the sidebar.</a:t>
            </a: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2100"/>
              </a:spcAft>
              <a:buNone/>
            </a:pPr>
            <a:endParaRPr/>
          </a:p>
        </p:txBody>
      </p:sp>
      <p:sp>
        <p:nvSpPr>
          <p:cNvPr id="2354" name="Google Shape;2354;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sz="2900" b="1"/>
          </a:p>
          <a:p>
            <a:pPr marL="0" lvl="0" indent="0" algn="l" rtl="0">
              <a:spcBef>
                <a:spcPts val="0"/>
              </a:spcBef>
              <a:spcAft>
                <a:spcPts val="0"/>
              </a:spcAft>
              <a:buClr>
                <a:schemeClr val="dk1"/>
              </a:buClr>
              <a:buSzPts val="2900"/>
              <a:buFont typeface="Arial"/>
              <a:buNone/>
            </a:pPr>
            <a:r>
              <a:rPr lang="en-US"/>
              <a:t>Address Range: 192.168.1.0-255</a:t>
            </a:r>
            <a:endParaRPr/>
          </a:p>
          <a:p>
            <a:pPr marL="0" lvl="0" indent="0" algn="l" rtl="0">
              <a:spcBef>
                <a:spcPts val="0"/>
              </a:spcBef>
              <a:spcAft>
                <a:spcPts val="0"/>
              </a:spcAft>
              <a:buClr>
                <a:schemeClr val="dk1"/>
              </a:buClr>
              <a:buSzPts val="2900"/>
              <a:buFont typeface="Arial"/>
              <a:buNone/>
            </a:pPr>
            <a:r>
              <a:rPr lang="en-US"/>
              <a:t>Netmask: /24</a:t>
            </a:r>
            <a:endParaRPr/>
          </a:p>
          <a:p>
            <a:pPr marL="0" lvl="0" indent="0" algn="l" rtl="0">
              <a:spcBef>
                <a:spcPts val="0"/>
              </a:spcBef>
              <a:spcAft>
                <a:spcPts val="0"/>
              </a:spcAft>
              <a:buClr>
                <a:schemeClr val="dk1"/>
              </a:buClr>
              <a:buSzPts val="2900"/>
              <a:buFont typeface="Arial"/>
              <a:buNone/>
            </a:pPr>
            <a:r>
              <a:rPr lang="en-US"/>
              <a:t>Gateway: 192.168.1.1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a:t>IPv4: 192.168.1.110</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Target 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192.168.1.110</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Target 2</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192.169.1.100</a:t>
            </a:r>
            <a:endParaRPr/>
          </a:p>
          <a:p>
            <a:pPr marL="0" lvl="0" indent="0" algn="l" rtl="0">
              <a:spcBef>
                <a:spcPts val="0"/>
              </a:spcBef>
              <a:spcAft>
                <a:spcPts val="0"/>
              </a:spcAft>
              <a:buClr>
                <a:schemeClr val="dk1"/>
              </a:buClr>
              <a:buSzPts val="2900"/>
              <a:buFont typeface="Arial"/>
              <a:buNone/>
            </a:pPr>
            <a:r>
              <a:rPr lang="en-US"/>
              <a:t>OS: Linux	</a:t>
            </a:r>
            <a:endParaRPr/>
          </a:p>
          <a:p>
            <a:pPr marL="0" lvl="0" indent="0" algn="l" rtl="0">
              <a:spcBef>
                <a:spcPts val="0"/>
              </a:spcBef>
              <a:spcAft>
                <a:spcPts val="0"/>
              </a:spcAft>
              <a:buClr>
                <a:schemeClr val="dk1"/>
              </a:buClr>
              <a:buSzPts val="2900"/>
              <a:buFont typeface="Arial"/>
              <a:buNone/>
            </a:pPr>
            <a:r>
              <a:rPr lang="en-US"/>
              <a:t>Hostname: ELK</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192.168.1.105</a:t>
            </a:r>
            <a:endParaRPr/>
          </a:p>
          <a:p>
            <a:pPr marL="0" lvl="0" indent="0" algn="l" rtl="0">
              <a:spcBef>
                <a:spcPts val="0"/>
              </a:spcBef>
              <a:spcAft>
                <a:spcPts val="0"/>
              </a:spcAft>
              <a:buClr>
                <a:schemeClr val="dk1"/>
              </a:buClr>
              <a:buSzPts val="2900"/>
              <a:buFont typeface="Arial"/>
              <a:buNone/>
            </a:pPr>
            <a:r>
              <a:rPr lang="en-US"/>
              <a:t>OS: Linux</a:t>
            </a:r>
            <a:endParaRPr/>
          </a:p>
          <a:p>
            <a:pPr marL="0" lvl="0" indent="0" algn="l" rtl="0">
              <a:spcBef>
                <a:spcPts val="0"/>
              </a:spcBef>
              <a:spcAft>
                <a:spcPts val="0"/>
              </a:spcAft>
              <a:buClr>
                <a:schemeClr val="dk1"/>
              </a:buClr>
              <a:buSzPts val="2900"/>
              <a:buFont typeface="Arial"/>
              <a:buNone/>
            </a:pPr>
            <a:r>
              <a:rPr lang="en-US"/>
              <a:t>Hostname: CAPSTONE</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55" name="Google Shape;2355;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6" name="Google Shape;2356;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7" name="Google Shape;2357;p139"/>
          <p:cNvPicPr preferRelativeResize="0"/>
          <p:nvPr/>
        </p:nvPicPr>
        <p:blipFill>
          <a:blip r:embed="rId4">
            <a:alphaModFix/>
          </a:blip>
          <a:stretch>
            <a:fillRect/>
          </a:stretch>
        </p:blipFill>
        <p:spPr>
          <a:xfrm>
            <a:off x="1332050" y="2524525"/>
            <a:ext cx="15737546" cy="1029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3" name="Google Shape;2363;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4" name="Google Shape;2364;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1200"/>
              </a:spcAft>
              <a:buNone/>
            </a:pPr>
            <a:endParaRPr sz="4400">
              <a:solidFill>
                <a:schemeClr val="dk1"/>
              </a:solidFill>
            </a:endParaRPr>
          </a:p>
        </p:txBody>
      </p:sp>
      <p:graphicFrame>
        <p:nvGraphicFramePr>
          <p:cNvPr id="2365" name="Google Shape;2365;p140"/>
          <p:cNvGraphicFramePr/>
          <p:nvPr/>
        </p:nvGraphicFramePr>
        <p:xfrm>
          <a:off x="1191000" y="3656325"/>
          <a:ext cx="3000000" cy="3000000"/>
        </p:xfrm>
        <a:graphic>
          <a:graphicData uri="http://schemas.openxmlformats.org/drawingml/2006/table">
            <a:tbl>
              <a:tblPr>
                <a:noFill/>
                <a:tableStyleId>{BC48F1DC-14A0-4461-8006-A8A40A9AE56A}</a:tableStyleId>
              </a:tblPr>
              <a:tblGrid>
                <a:gridCol w="5995425">
                  <a:extLst>
                    <a:ext uri="{9D8B030D-6E8A-4147-A177-3AD203B41FA5}">
                      <a16:colId xmlns:a16="http://schemas.microsoft.com/office/drawing/2014/main" val="20000"/>
                    </a:ext>
                  </a:extLst>
                </a:gridCol>
                <a:gridCol w="8974700">
                  <a:extLst>
                    <a:ext uri="{9D8B030D-6E8A-4147-A177-3AD203B41FA5}">
                      <a16:colId xmlns:a16="http://schemas.microsoft.com/office/drawing/2014/main" val="20001"/>
                    </a:ext>
                  </a:extLst>
                </a:gridCol>
                <a:gridCol w="7485075">
                  <a:extLst>
                    <a:ext uri="{9D8B030D-6E8A-4147-A177-3AD203B41FA5}">
                      <a16:colId xmlns:a16="http://schemas.microsoft.com/office/drawing/2014/main" val="20002"/>
                    </a:ext>
                  </a:extLst>
                </a:gridCol>
              </a:tblGrid>
              <a:tr h="9404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1953300">
                <a:tc>
                  <a:txBody>
                    <a:bodyPr/>
                    <a:lstStyle/>
                    <a:p>
                      <a:pPr marL="0" lvl="0" indent="0" algn="l" rtl="0">
                        <a:spcBef>
                          <a:spcPts val="0"/>
                        </a:spcBef>
                        <a:spcAft>
                          <a:spcPts val="0"/>
                        </a:spcAft>
                        <a:buNone/>
                      </a:pPr>
                      <a:r>
                        <a:rPr lang="en-US" sz="3000">
                          <a:solidFill>
                            <a:schemeClr val="dk1"/>
                          </a:solidFill>
                          <a:latin typeface="Roboto"/>
                          <a:ea typeface="Roboto"/>
                          <a:cs typeface="Roboto"/>
                          <a:sym typeface="Roboto"/>
                        </a:rPr>
                        <a:t>Wordpress User Enumeration</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Utilized enum4linux to gather user information for the web server</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Allows attacker to gather usernames to gain access to the web server</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1758725">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Weak Passwords</a:t>
                      </a:r>
                      <a:endParaRPr sz="3000">
                        <a:solidFill>
                          <a:schemeClr val="dk1"/>
                        </a:solidFill>
                        <a:latin typeface="Roboto"/>
                        <a:ea typeface="Roboto"/>
                        <a:cs typeface="Roboto"/>
                        <a:sym typeface="Roboto"/>
                      </a:endParaRPr>
                    </a:p>
                    <a:p>
                      <a:pPr marL="0" lvl="0" indent="0" algn="l" rtl="0">
                        <a:spcBef>
                          <a:spcPts val="0"/>
                        </a:spcBef>
                        <a:spcAft>
                          <a:spcPts val="0"/>
                        </a:spcAft>
                        <a:buNone/>
                      </a:pP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Was able to find passwords using dictionary brute force against web form</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3000">
                          <a:solidFill>
                            <a:schemeClr val="dk1"/>
                          </a:solidFill>
                          <a:latin typeface="Roboto"/>
                          <a:ea typeface="Roboto"/>
                          <a:cs typeface="Roboto"/>
                          <a:sym typeface="Roboto"/>
                        </a:rPr>
                        <a:t>Allowed attacker to gain access to protected web directories</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1739275">
                <a:tc>
                  <a:txBody>
                    <a:bodyPr/>
                    <a:lstStyle/>
                    <a:p>
                      <a:pPr marL="0" lvl="0" indent="0" algn="l" rtl="0">
                        <a:spcBef>
                          <a:spcPts val="0"/>
                        </a:spcBef>
                        <a:spcAft>
                          <a:spcPts val="0"/>
                        </a:spcAft>
                        <a:buNone/>
                      </a:pPr>
                      <a:r>
                        <a:rPr lang="en-US" sz="3000">
                          <a:latin typeface="Roboto"/>
                          <a:ea typeface="Roboto"/>
                          <a:cs typeface="Roboto"/>
                          <a:sym typeface="Roboto"/>
                        </a:rPr>
                        <a:t>Weak Cryptographic Hash</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Used Rainbow table to compare an unprotected hash to a corresponding password</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Allowed attacker to gain access to WebDav to alter contents of web server</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1588825">
                <a:tc>
                  <a:txBody>
                    <a:bodyPr/>
                    <a:lstStyle/>
                    <a:p>
                      <a:pPr marL="0" lvl="0" indent="0" algn="l" rtl="0">
                        <a:spcBef>
                          <a:spcPts val="0"/>
                        </a:spcBef>
                        <a:spcAft>
                          <a:spcPts val="0"/>
                        </a:spcAft>
                        <a:buNone/>
                      </a:pPr>
                      <a:r>
                        <a:rPr lang="en-US" sz="3000">
                          <a:solidFill>
                            <a:schemeClr val="dk1"/>
                          </a:solidFill>
                          <a:latin typeface="Roboto"/>
                          <a:ea typeface="Roboto"/>
                          <a:cs typeface="Roboto"/>
                          <a:sym typeface="Roboto"/>
                        </a:rPr>
                        <a:t>Privilege Escalation</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Used Stevens sudo Python access to escalate from ‘Steven to root’ </a:t>
                      </a:r>
                      <a:endParaRPr sz="30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US" sz="3000">
                          <a:latin typeface="Roboto"/>
                          <a:ea typeface="Roboto"/>
                          <a:cs typeface="Roboto"/>
                          <a:sym typeface="Roboto"/>
                        </a:rPr>
                        <a:t>Allowed privilege escalation to root</a:t>
                      </a:r>
                      <a:endParaRPr sz="30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141"/>
          <p:cNvSpPr txBox="1">
            <a:spLocks noGrp="1"/>
          </p:cNvSpPr>
          <p:nvPr>
            <p:ph type="title"/>
          </p:nvPr>
        </p:nvSpPr>
        <p:spPr>
          <a:xfrm>
            <a:off x="731368" y="5801542"/>
            <a:ext cx="22914900" cy="21129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Alerts Implemented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2371" name="Google Shape;2371;p1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2"/>
          <p:cNvSpPr txBox="1">
            <a:spLocks noGrp="1"/>
          </p:cNvSpPr>
          <p:nvPr>
            <p:ph type="title"/>
          </p:nvPr>
        </p:nvSpPr>
        <p:spPr>
          <a:xfrm>
            <a:off x="119609"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HTTP Request Size Monitor</a:t>
            </a:r>
            <a:r>
              <a:rPr lang="en-US"/>
              <a:t> </a:t>
            </a:r>
            <a:endParaRPr/>
          </a:p>
        </p:txBody>
      </p:sp>
      <p:sp>
        <p:nvSpPr>
          <p:cNvPr id="2377" name="Google Shape;2377;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78" name="Google Shape;2378;p1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000">
                <a:solidFill>
                  <a:schemeClr val="dk1"/>
                </a:solidFill>
              </a:rPr>
              <a:t>Sum of http.request.bytes over all documents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457200" lvl="0" indent="0" algn="l" rtl="0">
              <a:lnSpc>
                <a:spcPct val="115000"/>
              </a:lnSpc>
              <a:spcBef>
                <a:spcPts val="1000"/>
              </a:spcBef>
              <a:spcAft>
                <a:spcPts val="0"/>
              </a:spcAft>
              <a:buNone/>
            </a:pPr>
            <a:r>
              <a:rPr lang="en-US" sz="4000">
                <a:solidFill>
                  <a:schemeClr val="dk1"/>
                </a:solidFill>
              </a:rPr>
              <a:t>Above 3500</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Provide a screenshot of the alert in action.</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79" name="Google Shape;2379;p142"/>
          <p:cNvPicPr preferRelativeResize="0"/>
          <p:nvPr/>
        </p:nvPicPr>
        <p:blipFill>
          <a:blip r:embed="rId3">
            <a:alphaModFix/>
          </a:blip>
          <a:stretch>
            <a:fillRect/>
          </a:stretch>
        </p:blipFill>
        <p:spPr>
          <a:xfrm>
            <a:off x="2603750" y="7739975"/>
            <a:ext cx="11695900" cy="3349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Excessive HTTP Errors </a:t>
            </a:r>
            <a:endParaRPr/>
          </a:p>
        </p:txBody>
      </p:sp>
      <p:sp>
        <p:nvSpPr>
          <p:cNvPr id="2385" name="Google Shape;2385;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86" name="Google Shape;2386;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a:t>
            </a:r>
            <a:endParaRPr sz="4400">
              <a:solidFill>
                <a:schemeClr val="dk1"/>
              </a:solidFill>
            </a:endParaRPr>
          </a:p>
          <a:p>
            <a:pPr marL="457200" lvl="0" indent="0" algn="l" rtl="0">
              <a:lnSpc>
                <a:spcPct val="115000"/>
              </a:lnSpc>
              <a:spcBef>
                <a:spcPts val="1000"/>
              </a:spcBef>
              <a:spcAft>
                <a:spcPts val="0"/>
              </a:spcAft>
              <a:buNone/>
            </a:pPr>
            <a:r>
              <a:rPr lang="en-US" sz="4000">
                <a:solidFill>
                  <a:schemeClr val="dk1"/>
                </a:solidFill>
              </a:rPr>
              <a:t>Count grouped over top 5 ‘http.response.status_code’</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a:t>
            </a:r>
            <a:endParaRPr sz="4400">
              <a:solidFill>
                <a:schemeClr val="dk1"/>
              </a:solidFill>
            </a:endParaRPr>
          </a:p>
          <a:p>
            <a:pPr marL="0" lvl="0" indent="0" algn="l" rtl="0">
              <a:lnSpc>
                <a:spcPct val="115000"/>
              </a:lnSpc>
              <a:spcBef>
                <a:spcPts val="1000"/>
              </a:spcBef>
              <a:spcAft>
                <a:spcPts val="0"/>
              </a:spcAft>
              <a:buNone/>
            </a:pPr>
            <a:r>
              <a:rPr lang="en-US" sz="4000">
                <a:solidFill>
                  <a:schemeClr val="dk1"/>
                </a:solidFill>
              </a:rPr>
              <a:t>    Above 400</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Provide a screenshot of the alert in action.</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87" name="Google Shape;2387;p143"/>
          <p:cNvPicPr preferRelativeResize="0"/>
          <p:nvPr/>
        </p:nvPicPr>
        <p:blipFill>
          <a:blip r:embed="rId3">
            <a:alphaModFix/>
          </a:blip>
          <a:stretch>
            <a:fillRect/>
          </a:stretch>
        </p:blipFill>
        <p:spPr>
          <a:xfrm>
            <a:off x="2697800" y="7834000"/>
            <a:ext cx="12360625" cy="422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CPU Usage Monitor</a:t>
            </a:r>
            <a:endParaRPr/>
          </a:p>
        </p:txBody>
      </p:sp>
      <p:sp>
        <p:nvSpPr>
          <p:cNvPr id="2393" name="Google Shape;2393;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94" name="Google Shape;2394;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a:solidFill>
                  <a:schemeClr val="dk1"/>
                </a:solidFill>
              </a:rPr>
              <a:t>Summarize the following:</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Which </a:t>
            </a:r>
            <a:r>
              <a:rPr lang="en-US" sz="4400" b="1">
                <a:solidFill>
                  <a:schemeClr val="dk1"/>
                </a:solidFill>
              </a:rPr>
              <a:t>metric</a:t>
            </a:r>
            <a:r>
              <a:rPr lang="en-US" sz="4400">
                <a:solidFill>
                  <a:schemeClr val="dk1"/>
                </a:solidFill>
              </a:rPr>
              <a:t> does this alert monitor? </a:t>
            </a:r>
            <a:br>
              <a:rPr lang="en-US" sz="4400">
                <a:solidFill>
                  <a:schemeClr val="dk1"/>
                </a:solidFill>
              </a:rPr>
            </a:br>
            <a:r>
              <a:rPr lang="en-US" sz="4400">
                <a:solidFill>
                  <a:schemeClr val="dk1"/>
                </a:solidFill>
              </a:rPr>
              <a:t>max Of system.process.cpu.total.pct </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What is the </a:t>
            </a:r>
            <a:r>
              <a:rPr lang="en-US" sz="4400" b="1">
                <a:solidFill>
                  <a:schemeClr val="dk1"/>
                </a:solidFill>
              </a:rPr>
              <a:t>threshold</a:t>
            </a:r>
            <a:r>
              <a:rPr lang="en-US" sz="4400">
                <a:solidFill>
                  <a:schemeClr val="dk1"/>
                </a:solidFill>
              </a:rPr>
              <a:t> it fires at? </a:t>
            </a:r>
            <a:br>
              <a:rPr lang="en-US" sz="4400">
                <a:solidFill>
                  <a:schemeClr val="dk1"/>
                </a:solidFill>
              </a:rPr>
            </a:br>
            <a:r>
              <a:rPr lang="en-US" sz="4400">
                <a:solidFill>
                  <a:schemeClr val="dk1"/>
                </a:solidFill>
              </a:rPr>
              <a:t>Above 0.5 for the last 5 minutes</a:t>
            </a:r>
            <a:endParaRPr sz="4400">
              <a:solidFill>
                <a:schemeClr val="dk1"/>
              </a:solidFill>
            </a:endParaRPr>
          </a:p>
          <a:p>
            <a:pPr marL="457200" lvl="0" indent="-508000" algn="l" rtl="0">
              <a:lnSpc>
                <a:spcPct val="115000"/>
              </a:lnSpc>
              <a:spcBef>
                <a:spcPts val="1000"/>
              </a:spcBef>
              <a:spcAft>
                <a:spcPts val="0"/>
              </a:spcAft>
              <a:buClr>
                <a:schemeClr val="dk1"/>
              </a:buClr>
              <a:buSzPts val="4400"/>
              <a:buChar char="●"/>
            </a:pPr>
            <a:r>
              <a:rPr lang="en-US" sz="4400">
                <a:solidFill>
                  <a:schemeClr val="dk1"/>
                </a:solidFill>
              </a:rPr>
              <a:t>Provide a screenshot of the alert in action</a:t>
            </a:r>
            <a:endParaRPr sz="4400">
              <a:solidFill>
                <a:schemeClr val="dk1"/>
              </a:solidFill>
            </a:endParaRPr>
          </a:p>
          <a:p>
            <a:pPr marL="457200" lvl="0" indent="0" algn="l" rtl="0">
              <a:lnSpc>
                <a:spcPct val="115000"/>
              </a:lnSpc>
              <a:spcBef>
                <a:spcPts val="1000"/>
              </a:spcBef>
              <a:spcAft>
                <a:spcPts val="1000"/>
              </a:spcAft>
              <a:buNone/>
            </a:pPr>
            <a:endParaRPr sz="4400">
              <a:solidFill>
                <a:schemeClr val="dk1"/>
              </a:solidFill>
            </a:endParaRPr>
          </a:p>
        </p:txBody>
      </p:sp>
      <p:pic>
        <p:nvPicPr>
          <p:cNvPr id="2395" name="Google Shape;2395;p144"/>
          <p:cNvPicPr preferRelativeResize="0"/>
          <p:nvPr/>
        </p:nvPicPr>
        <p:blipFill rotWithShape="1">
          <a:blip r:embed="rId3">
            <a:alphaModFix/>
          </a:blip>
          <a:srcRect l="1080" t="-37000" r="-1080" b="37000"/>
          <a:stretch/>
        </p:blipFill>
        <p:spPr>
          <a:xfrm>
            <a:off x="1288850" y="7014273"/>
            <a:ext cx="11172825" cy="4818125"/>
          </a:xfrm>
          <a:prstGeom prst="rect">
            <a:avLst/>
          </a:prstGeom>
          <a:noFill/>
          <a:ln>
            <a:noFill/>
          </a:ln>
        </p:spPr>
      </p:pic>
      <p:pic>
        <p:nvPicPr>
          <p:cNvPr id="2396" name="Google Shape;2396;p144"/>
          <p:cNvPicPr preferRelativeResize="0"/>
          <p:nvPr/>
        </p:nvPicPr>
        <p:blipFill>
          <a:blip r:embed="rId4">
            <a:alphaModFix/>
          </a:blip>
          <a:stretch>
            <a:fillRect/>
          </a:stretch>
        </p:blipFill>
        <p:spPr>
          <a:xfrm>
            <a:off x="9452000" y="7438952"/>
            <a:ext cx="13849350" cy="31850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835</Words>
  <Application>Microsoft Office PowerPoint</Application>
  <PresentationFormat>Custom</PresentationFormat>
  <Paragraphs>126</Paragraphs>
  <Slides>15</Slides>
  <Notes>15</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15</vt:i4>
      </vt:variant>
    </vt:vector>
  </HeadingPairs>
  <TitlesOfParts>
    <vt:vector size="32" baseType="lpstr">
      <vt:lpstr>Lato Light</vt:lpstr>
      <vt:lpstr>Roboto Medium</vt:lpstr>
      <vt:lpstr>Amatic SC</vt:lpstr>
      <vt:lpstr>Helvetica Neue</vt:lpstr>
      <vt:lpstr>Inconsolata</vt:lpstr>
      <vt:lpstr>Roboto Black</vt:lpstr>
      <vt:lpstr>Roboto Light</vt:lpstr>
      <vt:lpstr>Poppins</vt:lpstr>
      <vt:lpstr>Calibri</vt:lpstr>
      <vt:lpstr>Roboto</vt:lpstr>
      <vt:lpstr>Arial</vt:lpstr>
      <vt:lpstr>Roboto Thin</vt:lpstr>
      <vt:lpstr>Poppins Medium</vt:lpstr>
      <vt:lpstr>Office Theme</vt:lpstr>
      <vt:lpstr>Simple Light</vt:lpstr>
      <vt:lpstr>2_Custom Design</vt:lpstr>
      <vt:lpstr>Simple Light</vt:lpstr>
      <vt:lpstr>Final Engagement Attack, Defense &amp; Analysis of a Vulnerable Network</vt:lpstr>
      <vt:lpstr>Table of Contents</vt:lpstr>
      <vt:lpstr>Network Topology &amp; Critical Vulnerabilities  </vt:lpstr>
      <vt:lpstr>Network Topology</vt:lpstr>
      <vt:lpstr>Critical Vulnerabilities: Target 1</vt:lpstr>
      <vt:lpstr>Alerts Implemented  </vt:lpstr>
      <vt:lpstr>HTTP Request Size Monitor </vt:lpstr>
      <vt:lpstr>Excessive HTTP Errors </vt:lpstr>
      <vt:lpstr>CPU Usage Monitor</vt:lpstr>
      <vt:lpstr>Hardening  </vt:lpstr>
      <vt:lpstr>Hardening Against Enumeration in wordpress on Target 1</vt:lpstr>
      <vt:lpstr>Hardening Against Dictionary Attacks on Target 1 </vt:lpstr>
      <vt:lpstr>Hardening Against Weak Cryptographic Hash on Target 1</vt:lpstr>
      <vt:lpstr>Implementing Patches  </vt:lpstr>
      <vt:lpstr>Implementing Patches with Ansible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dc:creator>Arthur Kasozi</dc:creator>
  <cp:lastModifiedBy>Arthur Kasozi</cp:lastModifiedBy>
  <cp:revision>1</cp:revision>
  <dcterms:modified xsi:type="dcterms:W3CDTF">2021-06-22T22:46:52Z</dcterms:modified>
</cp:coreProperties>
</file>